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6.xml" ContentType="application/vnd.ms-office.chartstyle+xml"/>
  <Override PartName="/ppt/charts/colors16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  <Override PartName="/ppt/charts/style19.xml" ContentType="application/vnd.ms-office.chartstyle+xml"/>
  <Override PartName="/ppt/charts/colors19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  <a:srgbClr val="003F7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-104" y="-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Relationship Id="rId2" Type="http://schemas.microsoft.com/office/2011/relationships/chartStyle" Target="style10.xml"/><Relationship Id="rId3" Type="http://schemas.microsoft.com/office/2011/relationships/chartColorStyle" Target="colors10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Relationship Id="rId2" Type="http://schemas.microsoft.com/office/2011/relationships/chartStyle" Target="style11.xml"/><Relationship Id="rId3" Type="http://schemas.microsoft.com/office/2011/relationships/chartColorStyle" Target="colors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Relationship Id="rId2" Type="http://schemas.microsoft.com/office/2011/relationships/chartStyle" Target="style12.xml"/><Relationship Id="rId3" Type="http://schemas.microsoft.com/office/2011/relationships/chartColorStyle" Target="colors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Relationship Id="rId2" Type="http://schemas.microsoft.com/office/2011/relationships/chartStyle" Target="style13.xml"/><Relationship Id="rId3" Type="http://schemas.microsoft.com/office/2011/relationships/chartColorStyle" Target="colors1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4.xlsx"/><Relationship Id="rId2" Type="http://schemas.microsoft.com/office/2011/relationships/chartStyle" Target="style14.xml"/><Relationship Id="rId3" Type="http://schemas.microsoft.com/office/2011/relationships/chartColorStyle" Target="colors14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5.xlsx"/><Relationship Id="rId2" Type="http://schemas.microsoft.com/office/2011/relationships/chartStyle" Target="style15.xml"/><Relationship Id="rId3" Type="http://schemas.microsoft.com/office/2011/relationships/chartColorStyle" Target="colors15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6.xlsx"/><Relationship Id="rId2" Type="http://schemas.microsoft.com/office/2011/relationships/chartStyle" Target="style16.xml"/><Relationship Id="rId3" Type="http://schemas.microsoft.com/office/2011/relationships/chartColorStyle" Target="colors16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7.xlsx"/><Relationship Id="rId2" Type="http://schemas.microsoft.com/office/2011/relationships/chartStyle" Target="style17.xml"/><Relationship Id="rId3" Type="http://schemas.microsoft.com/office/2011/relationships/chartColorStyle" Target="colors17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8.xlsx"/><Relationship Id="rId2" Type="http://schemas.microsoft.com/office/2011/relationships/chartStyle" Target="style18.xml"/><Relationship Id="rId3" Type="http://schemas.microsoft.com/office/2011/relationships/chartColorStyle" Target="colors18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9.xlsx"/><Relationship Id="rId2" Type="http://schemas.microsoft.com/office/2011/relationships/chartStyle" Target="style19.xml"/><Relationship Id="rId3" Type="http://schemas.microsoft.com/office/2011/relationships/chartColorStyle" Target="colors1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Relationship Id="rId2" Type="http://schemas.microsoft.com/office/2011/relationships/chartStyle" Target="style8.xml"/><Relationship Id="rId3" Type="http://schemas.microsoft.com/office/2011/relationships/chartColorStyle" Target="colors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Relationship Id="rId2" Type="http://schemas.microsoft.com/office/2011/relationships/chartStyle" Target="style9.xml"/><Relationship Id="rId3" Type="http://schemas.microsoft.com/office/2011/relationships/chartColorStyle" Target="colors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Positive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What are your general feelings on Minuteman HS? </c:v>
                </c:pt>
                <c:pt idx="1">
                  <c:v>What are your general feelings about the quality of voc-tech programs at Minuteman HS? 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0.35</c:v>
                </c:pt>
                <c:pt idx="1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What are your general feelings on Minuteman HS? </c:v>
                </c:pt>
                <c:pt idx="1">
                  <c:v>What are your general feelings about the quality of voc-tech programs at Minuteman HS? 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0.43</c:v>
                </c:pt>
                <c:pt idx="1">
                  <c:v>0.38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What are your general feelings on Minuteman HS? </c:v>
                </c:pt>
                <c:pt idx="1">
                  <c:v>What are your general feelings about the quality of voc-tech programs at Minuteman HS? 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0.13</c:v>
                </c:pt>
                <c:pt idx="1">
                  <c:v>0.18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What are your general feelings on Minuteman HS? </c:v>
                </c:pt>
                <c:pt idx="1">
                  <c:v>What are your general feelings about the quality of voc-tech programs at Minuteman HS? 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0.02</c:v>
                </c:pt>
                <c:pt idx="1">
                  <c:v>0.02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Very Negative 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What are your general feelings on Minuteman HS? </c:v>
                </c:pt>
                <c:pt idx="1">
                  <c:v>What are your general feelings about the quality of voc-tech programs at Minuteman HS? 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0.0</c:v>
                </c:pt>
                <c:pt idx="1">
                  <c:v>0.0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Undecided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What are your general feelings on Minuteman HS? </c:v>
                </c:pt>
                <c:pt idx="1">
                  <c:v>What are your general feelings about the quality of voc-tech programs at Minuteman HS? </c:v>
                </c:pt>
              </c:strCache>
            </c:strRef>
          </c:cat>
          <c:val>
            <c:numRef>
              <c:f>Sheet1!$G$2:$G$3</c:f>
              <c:numCache>
                <c:formatCode>0%</c:formatCode>
                <c:ptCount val="2"/>
                <c:pt idx="0">
                  <c:v>0.07</c:v>
                </c:pt>
                <c:pt idx="1">
                  <c:v>0.16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9762616"/>
        <c:axId val="2131534824"/>
      </c:barChart>
      <c:catAx>
        <c:axId val="2139762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534824"/>
        <c:crosses val="autoZero"/>
        <c:auto val="1"/>
        <c:lblAlgn val="ctr"/>
        <c:lblOffset val="100"/>
        <c:noMultiLvlLbl val="0"/>
      </c:catAx>
      <c:valAx>
        <c:axId val="21315348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976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My taxes will go up </c:v>
                </c:pt>
                <c:pt idx="1">
                  <c:v>I don't really have any concerns</c:v>
                </c:pt>
                <c:pt idx="2">
                  <c:v>My own town needs to build a new school</c:v>
                </c:pt>
                <c:pt idx="3">
                  <c:v>My town doesn't have enough say on the Regional School Committee</c:v>
                </c:pt>
                <c:pt idx="4">
                  <c:v>The school will be too big for us to fill with students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</c:v>
                </c:pt>
                <c:pt idx="1">
                  <c:v>0.17</c:v>
                </c:pt>
                <c:pt idx="2">
                  <c:v>0.13</c:v>
                </c:pt>
                <c:pt idx="3">
                  <c:v>0.11</c:v>
                </c:pt>
                <c:pt idx="4">
                  <c:v>0.06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33719656"/>
        <c:axId val="2133723848"/>
      </c:barChart>
      <c:catAx>
        <c:axId val="2133719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723848"/>
        <c:crosses val="autoZero"/>
        <c:auto val="1"/>
        <c:lblAlgn val="ctr"/>
        <c:lblOffset val="100"/>
        <c:noMultiLvlLbl val="0"/>
      </c:catAx>
      <c:valAx>
        <c:axId val="21337238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133719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0.0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Total </c:v>
                </c:pt>
                <c:pt idx="1">
                  <c:v>Men</c:v>
                </c:pt>
                <c:pt idx="2">
                  <c:v>Women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 formatCode="0.0%">
                  <c:v>0.685</c:v>
                </c:pt>
                <c:pt idx="1">
                  <c:v>0.63</c:v>
                </c:pt>
                <c:pt idx="2">
                  <c:v>0.74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3568968"/>
        <c:axId val="2133560936"/>
      </c:barChart>
      <c:catAx>
        <c:axId val="2133568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560936"/>
        <c:crosses val="autoZero"/>
        <c:auto val="1"/>
        <c:lblAlgn val="ctr"/>
        <c:lblOffset val="100"/>
        <c:noMultiLvlLbl val="0"/>
      </c:catAx>
      <c:valAx>
        <c:axId val="213356093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133568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0.0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Total </c:v>
                </c:pt>
                <c:pt idx="1">
                  <c:v>18-35</c:v>
                </c:pt>
                <c:pt idx="2">
                  <c:v>36-45</c:v>
                </c:pt>
                <c:pt idx="3">
                  <c:v>46-55</c:v>
                </c:pt>
                <c:pt idx="4">
                  <c:v>56-65</c:v>
                </c:pt>
                <c:pt idx="5">
                  <c:v>66-75</c:v>
                </c:pt>
                <c:pt idx="6">
                  <c:v>75+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 formatCode="0.0%">
                  <c:v>0.685</c:v>
                </c:pt>
                <c:pt idx="1">
                  <c:v>0.63</c:v>
                </c:pt>
                <c:pt idx="2">
                  <c:v>0.69</c:v>
                </c:pt>
                <c:pt idx="3">
                  <c:v>0.66</c:v>
                </c:pt>
                <c:pt idx="4">
                  <c:v>0.77</c:v>
                </c:pt>
                <c:pt idx="5">
                  <c:v>0.63</c:v>
                </c:pt>
                <c:pt idx="6">
                  <c:v>0.79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089305576"/>
        <c:axId val="2139758712"/>
      </c:barChart>
      <c:catAx>
        <c:axId val="2089305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758712"/>
        <c:crosses val="autoZero"/>
        <c:auto val="1"/>
        <c:lblAlgn val="ctr"/>
        <c:lblOffset val="100"/>
        <c:noMultiLvlLbl val="0"/>
      </c:catAx>
      <c:valAx>
        <c:axId val="213975871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089305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0.0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 </c:v>
                </c:pt>
                <c:pt idx="1">
                  <c:v>Under 50K</c:v>
                </c:pt>
                <c:pt idx="2">
                  <c:v>Under 100K</c:v>
                </c:pt>
                <c:pt idx="3">
                  <c:v>Under 200K</c:v>
                </c:pt>
                <c:pt idx="4">
                  <c:v>Over 200K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 formatCode="0.0%">
                  <c:v>0.685</c:v>
                </c:pt>
                <c:pt idx="1">
                  <c:v>0.69</c:v>
                </c:pt>
                <c:pt idx="2">
                  <c:v>0.74</c:v>
                </c:pt>
                <c:pt idx="3">
                  <c:v>0.76</c:v>
                </c:pt>
                <c:pt idx="4">
                  <c:v>0.71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3429352"/>
        <c:axId val="2133433064"/>
      </c:barChart>
      <c:catAx>
        <c:axId val="2133429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433064"/>
        <c:crosses val="autoZero"/>
        <c:auto val="1"/>
        <c:lblAlgn val="ctr"/>
        <c:lblOffset val="100"/>
        <c:noMultiLvlLbl val="0"/>
      </c:catAx>
      <c:valAx>
        <c:axId val="21334330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133429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Total </c:v>
                </c:pt>
                <c:pt idx="1">
                  <c:v>Area 1</c:v>
                </c:pt>
                <c:pt idx="2">
                  <c:v>Area 2</c:v>
                </c:pt>
                <c:pt idx="3">
                  <c:v>Area 3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 formatCode="0.0%">
                  <c:v>0.685</c:v>
                </c:pt>
                <c:pt idx="1">
                  <c:v>0.69</c:v>
                </c:pt>
                <c:pt idx="2">
                  <c:v>0.73</c:v>
                </c:pt>
                <c:pt idx="3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overlap val="-90"/>
        <c:axId val="2135503096"/>
        <c:axId val="2135428952"/>
      </c:barChart>
      <c:catAx>
        <c:axId val="2135503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428952"/>
        <c:crosses val="autoZero"/>
        <c:auto val="1"/>
        <c:lblAlgn val="ctr"/>
        <c:lblOffset val="100"/>
        <c:noMultiLvlLbl val="0"/>
      </c:catAx>
      <c:valAx>
        <c:axId val="213542895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135503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1.35424728449753E-17"/>
                  <c:y val="0.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 </c:v>
                </c:pt>
                <c:pt idx="1">
                  <c:v>Democrats</c:v>
                </c:pt>
                <c:pt idx="2">
                  <c:v>Republicans</c:v>
                </c:pt>
                <c:pt idx="3">
                  <c:v>Independents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 formatCode="0.0%">
                  <c:v>0.685</c:v>
                </c:pt>
                <c:pt idx="1">
                  <c:v>0.72</c:v>
                </c:pt>
                <c:pt idx="2">
                  <c:v>0.59</c:v>
                </c:pt>
                <c:pt idx="3">
                  <c:v>0.68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3323848"/>
        <c:axId val="2133314488"/>
      </c:barChart>
      <c:catAx>
        <c:axId val="2133323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314488"/>
        <c:crosses val="autoZero"/>
        <c:auto val="1"/>
        <c:lblAlgn val="ctr"/>
        <c:lblOffset val="100"/>
        <c:noMultiLvlLbl val="0"/>
      </c:catAx>
      <c:valAx>
        <c:axId val="213331448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133323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 </c:v>
                </c:pt>
                <c:pt idx="1">
                  <c:v>Family Graduate </c:v>
                </c:pt>
                <c:pt idx="2">
                  <c:v>Non-Family Graduate</c:v>
                </c:pt>
                <c:pt idx="3">
                  <c:v>Know Graduate</c:v>
                </c:pt>
                <c:pt idx="4">
                  <c:v>Don't Know Graduate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 formatCode="0.0%">
                  <c:v>0.685</c:v>
                </c:pt>
                <c:pt idx="1">
                  <c:v>0.81</c:v>
                </c:pt>
                <c:pt idx="2">
                  <c:v>0.66</c:v>
                </c:pt>
                <c:pt idx="3">
                  <c:v>0.75</c:v>
                </c:pt>
                <c:pt idx="4">
                  <c:v>0.59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9160456"/>
        <c:axId val="2139244968"/>
      </c:barChart>
      <c:catAx>
        <c:axId val="2139160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244968"/>
        <c:crosses val="autoZero"/>
        <c:auto val="1"/>
        <c:lblAlgn val="ctr"/>
        <c:lblOffset val="100"/>
        <c:noMultiLvlLbl val="0"/>
      </c:catAx>
      <c:valAx>
        <c:axId val="213924496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139160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Total </c:v>
                </c:pt>
                <c:pt idx="1">
                  <c:v>District-Wide Vote</c:v>
                </c:pt>
                <c:pt idx="2">
                  <c:v>Town Meetings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0.68</c:v>
                </c:pt>
                <c:pt idx="1">
                  <c:v>0.76</c:v>
                </c:pt>
                <c:pt idx="2">
                  <c:v>0.63</c:v>
                </c:pt>
                <c:pt idx="3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overlap val="-90"/>
        <c:axId val="2139883016"/>
        <c:axId val="2139886920"/>
      </c:barChart>
      <c:catAx>
        <c:axId val="2139883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886920"/>
        <c:crosses val="autoZero"/>
        <c:auto val="1"/>
        <c:lblAlgn val="ctr"/>
        <c:lblOffset val="100"/>
        <c:noMultiLvlLbl val="0"/>
      </c:catAx>
      <c:valAx>
        <c:axId val="21398869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9883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0.0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Total </c:v>
                </c:pt>
                <c:pt idx="1">
                  <c:v>Students </c:v>
                </c:pt>
                <c:pt idx="2">
                  <c:v>Personal Feelings </c:v>
                </c:pt>
                <c:pt idx="3">
                  <c:v>Jobs</c:v>
                </c:pt>
                <c:pt idx="4">
                  <c:v>Building Condition </c:v>
                </c:pt>
                <c:pt idx="5">
                  <c:v>Town Officials </c:v>
                </c:pt>
                <c:pt idx="6">
                  <c:v>Tax Bill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 formatCode="0.0%">
                  <c:v>0.685</c:v>
                </c:pt>
                <c:pt idx="1">
                  <c:v>0.88</c:v>
                </c:pt>
                <c:pt idx="2">
                  <c:v>0.81</c:v>
                </c:pt>
                <c:pt idx="3">
                  <c:v>0.76</c:v>
                </c:pt>
                <c:pt idx="4">
                  <c:v>0.73</c:v>
                </c:pt>
                <c:pt idx="5">
                  <c:v>0.59</c:v>
                </c:pt>
                <c:pt idx="6">
                  <c:v>0.47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3265320"/>
        <c:axId val="2133364328"/>
      </c:barChart>
      <c:catAx>
        <c:axId val="2133265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364328"/>
        <c:crosses val="autoZero"/>
        <c:auto val="1"/>
        <c:lblAlgn val="ctr"/>
        <c:lblOffset val="100"/>
        <c:noMultiLvlLbl val="0"/>
      </c:catAx>
      <c:valAx>
        <c:axId val="213336432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133265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0.0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 </c:v>
                </c:pt>
                <c:pt idx="1">
                  <c:v>No Concern</c:v>
                </c:pt>
                <c:pt idx="2">
                  <c:v>School in My Town</c:v>
                </c:pt>
                <c:pt idx="3">
                  <c:v>School Too Big</c:v>
                </c:pt>
                <c:pt idx="4">
                  <c:v>Taxes</c:v>
                </c:pt>
                <c:pt idx="5">
                  <c:v>More Say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 formatCode="0.0%">
                  <c:v>0.685</c:v>
                </c:pt>
                <c:pt idx="1">
                  <c:v>0.9</c:v>
                </c:pt>
                <c:pt idx="2">
                  <c:v>0.76</c:v>
                </c:pt>
                <c:pt idx="3">
                  <c:v>0.71</c:v>
                </c:pt>
                <c:pt idx="4">
                  <c:v>0.64</c:v>
                </c:pt>
                <c:pt idx="5">
                  <c:v>0.63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9165144"/>
        <c:axId val="2139802472"/>
      </c:barChart>
      <c:catAx>
        <c:axId val="2139165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802472"/>
        <c:crosses val="autoZero"/>
        <c:auto val="1"/>
        <c:lblAlgn val="ctr"/>
        <c:lblOffset val="100"/>
        <c:noMultiLvlLbl val="0"/>
      </c:catAx>
      <c:valAx>
        <c:axId val="213980247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139165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Do you believe that academic programs offered in voc-tech schools should meet the same standards as in other schools? </c:v>
                </c:pt>
                <c:pt idx="1">
                  <c:v>Do you believe that voc-tech school buildings should meet the same safety and environmental standards as in other school buildings? 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0.72</c:v>
                </c:pt>
                <c:pt idx="1">
                  <c:v>0.93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Do you believe that academic programs offered in voc-tech schools should meet the same standards as in other schools? </c:v>
                </c:pt>
                <c:pt idx="1">
                  <c:v>Do you believe that voc-tech school buildings should meet the same safety and environmental standards as in other school buildings? 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0.16</c:v>
                </c:pt>
                <c:pt idx="1">
                  <c:v>0.03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Undecided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Do you believe that academic programs offered in voc-tech schools should meet the same standards as in other schools? </c:v>
                </c:pt>
                <c:pt idx="1">
                  <c:v>Do you believe that voc-tech school buildings should meet the same safety and environmental standards as in other school buildings? 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0.12</c:v>
                </c:pt>
                <c:pt idx="1">
                  <c:v>0.04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1423208"/>
        <c:axId val="2131420696"/>
      </c:barChart>
      <c:catAx>
        <c:axId val="2131423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420696"/>
        <c:crosses val="autoZero"/>
        <c:auto val="1"/>
        <c:lblAlgn val="ctr"/>
        <c:lblOffset val="100"/>
        <c:noMultiLvlLbl val="0"/>
      </c:catAx>
      <c:valAx>
        <c:axId val="21314206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1423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Are you aware that the Minuteman School Committee is looking to build a new Minuteman HS next to the existing school on land owned by the school? </c:v>
                </c:pt>
                <c:pt idx="1">
                  <c:v>If a new Minuteman HS is built, should the state pay a portion of the construction costs?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0.45</c:v>
                </c:pt>
                <c:pt idx="1">
                  <c:v>0.81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Are you aware that the Minuteman School Committee is looking to build a new Minuteman HS next to the existing school on land owned by the school? </c:v>
                </c:pt>
                <c:pt idx="1">
                  <c:v>If a new Minuteman HS is built, should the state pay a portion of the construction costs?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0.52</c:v>
                </c:pt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Undecided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Are you aware that the Minuteman School Committee is looking to build a new Minuteman HS next to the existing school on land owned by the school? </c:v>
                </c:pt>
                <c:pt idx="1">
                  <c:v>If a new Minuteman HS is built, should the state pay a portion of the construction costs?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0.03</c:v>
                </c:pt>
                <c:pt idx="1">
                  <c:v>0.15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1384376"/>
        <c:axId val="2131382024"/>
      </c:barChart>
      <c:catAx>
        <c:axId val="2131384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382024"/>
        <c:crosses val="autoZero"/>
        <c:auto val="1"/>
        <c:lblAlgn val="ctr"/>
        <c:lblOffset val="100"/>
        <c:noMultiLvlLbl val="0"/>
      </c:catAx>
      <c:valAx>
        <c:axId val="21313820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1384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important is it to maintain the school's accreditation?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Somewhat Important</c:v>
                </c:pt>
                <c:pt idx="2">
                  <c:v>Not Very Important </c:v>
                </c:pt>
                <c:pt idx="3">
                  <c:v>Not at All Important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0.81</c:v>
                </c:pt>
                <c:pt idx="1">
                  <c:v>0.11</c:v>
                </c:pt>
                <c:pt idx="2">
                  <c:v>0.03</c:v>
                </c:pt>
                <c:pt idx="3">
                  <c:v>0.02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1304920"/>
        <c:axId val="2131284552"/>
      </c:barChart>
      <c:catAx>
        <c:axId val="2131304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284552"/>
        <c:crosses val="autoZero"/>
        <c:auto val="1"/>
        <c:lblAlgn val="ctr"/>
        <c:lblOffset val="100"/>
        <c:noMultiLvlLbl val="0"/>
      </c:catAx>
      <c:valAx>
        <c:axId val="21312845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1304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Decision made by each of the 16 town meetings.</c:v>
                </c:pt>
                <c:pt idx="1">
                  <c:v>Decision made by district-wide vote on same day. </c:v>
                </c:pt>
                <c:pt idx="2">
                  <c:v>Undecided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0.39</c:v>
                </c:pt>
                <c:pt idx="1">
                  <c:v>0.46</c:v>
                </c:pt>
                <c:pt idx="2">
                  <c:v>0.15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1217752"/>
        <c:axId val="2131189928"/>
      </c:barChart>
      <c:catAx>
        <c:axId val="2131217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189928"/>
        <c:crosses val="autoZero"/>
        <c:auto val="1"/>
        <c:lblAlgn val="ctr"/>
        <c:lblOffset val="100"/>
        <c:noMultiLvlLbl val="0"/>
      </c:catAx>
      <c:valAx>
        <c:axId val="21311899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1217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.0310249325524713"/>
                  <c:y val="-0.03926380873887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68.5% Yes, would support</a:t>
                    </a:r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0.011819021924751"/>
                  <c:y val="-0.0032719840615731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8.5% No, would not support</a:t>
                    </a:r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0.0147738937348947"/>
                  <c:y val="0.0523517449851691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accent3"/>
                        </a:solidFill>
                      </a:rPr>
                      <a:t>23% Undecided</a:t>
                    </a:r>
                    <a:endParaRPr lang="en-US" baseline="0" dirty="0">
                      <a:solidFill>
                        <a:schemeClr val="accent3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Yes, would support</c:v>
                </c:pt>
                <c:pt idx="1">
                  <c:v>No, would not support</c:v>
                </c:pt>
                <c:pt idx="2">
                  <c:v>Undecided 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0.685</c:v>
                </c:pt>
                <c:pt idx="1">
                  <c:v>0.085</c:v>
                </c:pt>
                <c:pt idx="2">
                  <c:v>0.23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Sheet1!$B$2:$B$4</c15:f>
                <c15:dlblRangeCache>
                  <c:ptCount val="3"/>
                  <c:pt idx="0">
                    <c:v>68.5%</c:v>
                  </c:pt>
                  <c:pt idx="1">
                    <c:v>8.5%</c:v>
                  </c:pt>
                  <c:pt idx="2">
                    <c:v>23.0%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1 - Lowest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support? (274 respondents) 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support? (274 respondents) 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support? (274 respondents) 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support? (274 respondents) 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support? (274 respondents) 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support? (274 respondents) 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support? (274 respondents) 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support? (274 respondents) </c:v>
                </c:pt>
              </c:strCache>
            </c:strRef>
          </c:cat>
          <c:val>
            <c:numRef>
              <c:f>Sheet1!$I$2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support? (274 respondents) </c:v>
                </c:pt>
              </c:strCache>
            </c:strRef>
          </c:cat>
          <c:val>
            <c:numRef>
              <c:f>Sheet1!$J$2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10 - Highest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support? (274 respondents) </c:v>
                </c:pt>
              </c:strCache>
            </c:strRef>
          </c:cat>
          <c:val>
            <c:numRef>
              <c:f>Sheet1!$K$2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9656456"/>
        <c:axId val="2139660360"/>
      </c:barChart>
      <c:catAx>
        <c:axId val="2139656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660360"/>
        <c:crosses val="autoZero"/>
        <c:auto val="1"/>
        <c:lblAlgn val="ctr"/>
        <c:lblOffset val="100"/>
        <c:noMultiLvlLbl val="0"/>
      </c:catAx>
      <c:valAx>
        <c:axId val="21396603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9656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1 - Lowest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opposition? (34 Respondents)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opposition? (34 Respondents)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opposition? (34 Respondents)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opposition? (34 Respondents)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opposition? (34 Respondents)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opposition? (34 Respondents)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opposition? (34 Respondents)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opposition? (34 Respondents)</c:v>
                </c:pt>
              </c:strCache>
            </c:strRef>
          </c:cat>
          <c:val>
            <c:numRef>
              <c:f>Sheet1!$I$2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opposition? (34 Respondents)</c:v>
                </c:pt>
              </c:strCache>
            </c:strRef>
          </c:cat>
          <c:val>
            <c:numRef>
              <c:f>Sheet1!$J$2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10 - Highest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 a scale of 1-10 how would you describe your level of opposition? (34 Respondents)</c:v>
                </c:pt>
              </c:strCache>
            </c:strRef>
          </c:cat>
          <c:val>
            <c:numRef>
              <c:f>Sheet1!$K$2</c:f>
              <c:numCache>
                <c:formatCode>0%</c:formatCode>
                <c:ptCount val="1"/>
                <c:pt idx="0">
                  <c:v>0.29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3744184"/>
        <c:axId val="2133735192"/>
      </c:barChart>
      <c:catAx>
        <c:axId val="2133744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735192"/>
        <c:crosses val="autoZero"/>
        <c:auto val="1"/>
        <c:lblAlgn val="ctr"/>
        <c:lblOffset val="100"/>
        <c:noMultiLvlLbl val="0"/>
      </c:catAx>
      <c:valAx>
        <c:axId val="21337351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374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Impact on students </c:v>
                </c:pt>
                <c:pt idx="1">
                  <c:v>Impact on tax bill</c:v>
                </c:pt>
                <c:pt idx="2">
                  <c:v>Condition of current building</c:v>
                </c:pt>
                <c:pt idx="3">
                  <c:v>Personal feelings about school/programs</c:v>
                </c:pt>
                <c:pt idx="4">
                  <c:v>Town officials' opinions on project</c:v>
                </c:pt>
                <c:pt idx="5">
                  <c:v>Impact on jobs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0.31</c:v>
                </c:pt>
                <c:pt idx="1">
                  <c:v>0.22</c:v>
                </c:pt>
                <c:pt idx="2">
                  <c:v>0.16</c:v>
                </c:pt>
                <c:pt idx="3">
                  <c:v>0.07</c:v>
                </c:pt>
                <c:pt idx="4">
                  <c:v>0.06</c:v>
                </c:pt>
                <c:pt idx="5">
                  <c:v>0.05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40008472"/>
        <c:axId val="2140017720"/>
      </c:barChart>
      <c:catAx>
        <c:axId val="214000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017720"/>
        <c:crosses val="autoZero"/>
        <c:auto val="1"/>
        <c:lblAlgn val="ctr"/>
        <c:lblOffset val="100"/>
        <c:noMultiLvlLbl val="0"/>
      </c:catAx>
      <c:valAx>
        <c:axId val="2140017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140008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9A0A6-F417-4A98-89F7-B2F7DB3A2279}" type="datetimeFigureOut">
              <a:rPr lang="en-US" smtClean="0"/>
              <a:t>9/8/15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E8418-2660-44E6-8984-30919E4BE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6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8418-2660-44E6-8984-30919E4BE7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4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13AA-95BA-482E-81FB-226128B97EE0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F1E1-7619-48F0-9255-C329DA963264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3920-0DEC-458D-AA8C-62A9A9E25D83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C507-3472-4832-A0A5-2DB72DF40881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CA8B-7337-4059-87DA-9D01B165C493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263C-0FCE-4C3B-9221-09F7BAB6CEB8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4E56-CBF6-4057-A19F-F36902E22D92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CBF6-C766-43D8-8553-5132FB7F2CD5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19D2-1A42-4B4A-827F-3698081E50ED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24B9-2F0D-4B60-A24F-BDD1E07D05EB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7D85-3A68-4F8F-A892-40346DDF8399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8CEC-F301-48C9-A140-8B5B2BB6FB51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18B9-C0E2-46CE-B25D-D36DBB2940DA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0C-7D11-47D3-8E47-99300F0A4546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2F51-F281-49F2-A278-7C1F02C3E71E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7DEB-1BD0-4B26-84BF-247CCFB99E23}" type="datetime1">
              <a:rPr lang="en-US" smtClean="0"/>
              <a:t>9/8/15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D610-B21E-4B36-BC94-348E12B9A6DE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600" y="2404534"/>
            <a:ext cx="8537403" cy="1646302"/>
          </a:xfrm>
        </p:spPr>
        <p:txBody>
          <a:bodyPr/>
          <a:lstStyle/>
          <a:p>
            <a:r>
              <a:rPr lang="en-US" cap="all" dirty="0" smtClean="0">
                <a:solidFill>
                  <a:srgbClr val="003F7E"/>
                </a:solidFill>
              </a:rPr>
              <a:t>Minuteman Regional High School Issues </a:t>
            </a:r>
            <a:endParaRPr lang="en-US" cap="all" dirty="0">
              <a:solidFill>
                <a:srgbClr val="003F7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cap="all" dirty="0" smtClean="0">
                <a:solidFill>
                  <a:srgbClr val="DEA900"/>
                </a:solidFill>
              </a:rPr>
              <a:t>August 2015</a:t>
            </a:r>
          </a:p>
          <a:p>
            <a:r>
              <a:rPr lang="en-US" sz="2800" cap="all" dirty="0" smtClean="0">
                <a:solidFill>
                  <a:srgbClr val="DEA900"/>
                </a:solidFill>
              </a:rPr>
              <a:t>Δ</a:t>
            </a:r>
            <a:r>
              <a:rPr lang="el-GR" sz="2800" cap="all" dirty="0" smtClean="0">
                <a:solidFill>
                  <a:srgbClr val="DEA900"/>
                </a:solidFill>
              </a:rPr>
              <a:t>ΑΠΑ</a:t>
            </a:r>
            <a:r>
              <a:rPr lang="en-US" sz="2800" cap="all" dirty="0" smtClean="0">
                <a:solidFill>
                  <a:srgbClr val="DEA900"/>
                </a:solidFill>
              </a:rPr>
              <a:t> Research Inc.</a:t>
            </a:r>
            <a:endParaRPr lang="en-US" sz="2800" cap="all" dirty="0">
              <a:solidFill>
                <a:srgbClr val="DEA9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65" y="5534553"/>
            <a:ext cx="5198770" cy="118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2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If you had to vote, would you support or oppose the construction of a new Minuteman HS if the state pays at least 40% of the eligible costs? </a:t>
            </a:r>
            <a:endParaRPr lang="en-US" sz="2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29239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25267" y="2505670"/>
            <a:ext cx="1947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Yes: 274</a:t>
            </a:r>
          </a:p>
          <a:p>
            <a:r>
              <a:rPr lang="en-US" b="1" dirty="0" smtClean="0"/>
              <a:t>No: 34</a:t>
            </a:r>
          </a:p>
          <a:p>
            <a:r>
              <a:rPr lang="en-US" b="1" dirty="0" smtClean="0"/>
              <a:t>Undecided: 92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304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Levels of Support and Opposition for a New Minuteman HS</a:t>
            </a:r>
            <a:endParaRPr lang="en-US" cap="small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7865803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6470896"/>
              </p:ext>
            </p:extLst>
          </p:nvPr>
        </p:nvGraphicFramePr>
        <p:xfrm>
          <a:off x="5089524" y="2160588"/>
          <a:ext cx="4435475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8267" y="3090446"/>
            <a:ext cx="165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Mean: 7.72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45666" y="3090446"/>
            <a:ext cx="165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Mean: 6.26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8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your vote, which of the following is most important to you?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806691"/>
              </p:ext>
            </p:extLst>
          </p:nvPr>
        </p:nvGraphicFramePr>
        <p:xfrm>
          <a:off x="677862" y="2160588"/>
          <a:ext cx="8596139" cy="402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2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greatest concern about plans to build a new high school?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742261"/>
              </p:ext>
            </p:extLst>
          </p:nvPr>
        </p:nvGraphicFramePr>
        <p:xfrm>
          <a:off x="677862" y="2160588"/>
          <a:ext cx="8596139" cy="402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5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Widespread Support for New HS</a:t>
            </a:r>
            <a:endParaRPr lang="en-US" cap="smal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cap="small" dirty="0" smtClean="0"/>
              <a:t>Support is strong through all demographics…</a:t>
            </a:r>
            <a:endParaRPr lang="en-US" cap="smal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3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Widespread Support: By Gender </a:t>
            </a:r>
            <a:endParaRPr lang="en-US" cap="smal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62223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9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Widespread Support: By Age</a:t>
            </a:r>
            <a:endParaRPr lang="en-US" cap="smal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46080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7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Widespread Support: By Income Level </a:t>
            </a:r>
            <a:endParaRPr lang="en-US" cap="smal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54039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Widespread Support: By Area</a:t>
            </a:r>
            <a:endParaRPr lang="en-US" cap="smal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91854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16200000">
            <a:off x="1427433" y="2662022"/>
            <a:ext cx="853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68.5%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3509330" y="2585823"/>
            <a:ext cx="853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69%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5591227" y="1808488"/>
            <a:ext cx="853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73%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7684300" y="3816604"/>
            <a:ext cx="853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62%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9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Widespread Support: By Political Party Affiliation </a:t>
            </a:r>
            <a:endParaRPr lang="en-US" cap="smal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00336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2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Survey Methodology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400 total respondents </a:t>
            </a:r>
          </a:p>
          <a:p>
            <a:r>
              <a:rPr lang="en-US" sz="3200" dirty="0" smtClean="0"/>
              <a:t>All voters within the Minuteman High School district </a:t>
            </a:r>
          </a:p>
          <a:p>
            <a:r>
              <a:rPr lang="en-US" sz="3200" dirty="0" smtClean="0"/>
              <a:t>Field Dates: August 25-28, 2015</a:t>
            </a:r>
          </a:p>
          <a:p>
            <a:r>
              <a:rPr lang="en-US" sz="3200" dirty="0" smtClean="0"/>
              <a:t>Margin of Error: +/- 4.9 percentage points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5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Support Levels Among Minuteman Families </a:t>
            </a:r>
            <a:endParaRPr lang="en-US" cap="smal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86107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Support Levels Among Modes of Decision-Making </a:t>
            </a:r>
            <a:endParaRPr lang="en-US" cap="smal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22330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435902" y="2187889"/>
            <a:ext cx="853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68.5%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3501767" y="1933888"/>
            <a:ext cx="853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76%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5576046" y="2424957"/>
            <a:ext cx="853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63%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7650325" y="2492690"/>
            <a:ext cx="853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61%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Support Levels Among Most Important Factors </a:t>
            </a:r>
            <a:endParaRPr lang="en-US" cap="smal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31882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3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Support Levels Among Greatest Concerns </a:t>
            </a:r>
            <a:endParaRPr lang="en-US" cap="smal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160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8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Conclusions 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Positive </a:t>
            </a:r>
            <a:r>
              <a:rPr lang="en-US" sz="2800" dirty="0"/>
              <a:t>Feelings about Minuteman HS and </a:t>
            </a:r>
            <a:r>
              <a:rPr lang="en-US" sz="2800" dirty="0" smtClean="0"/>
              <a:t>its programs</a:t>
            </a:r>
            <a:endParaRPr lang="en-US" sz="2800" dirty="0"/>
          </a:p>
          <a:p>
            <a:r>
              <a:rPr lang="en-US" sz="2800" dirty="0" err="1" smtClean="0"/>
              <a:t>Voc</a:t>
            </a:r>
            <a:r>
              <a:rPr lang="en-US" sz="2800" dirty="0" smtClean="0"/>
              <a:t>-tech</a:t>
            </a:r>
            <a:r>
              <a:rPr lang="en-US" sz="2800" dirty="0"/>
              <a:t> should meet academic </a:t>
            </a:r>
            <a:r>
              <a:rPr lang="en-US" sz="2800" dirty="0" smtClean="0"/>
              <a:t>and </a:t>
            </a:r>
            <a:r>
              <a:rPr lang="en-US" sz="2800" dirty="0"/>
              <a:t>building </a:t>
            </a:r>
            <a:r>
              <a:rPr lang="en-US" sz="2800" dirty="0" smtClean="0"/>
              <a:t>standards</a:t>
            </a:r>
            <a:endParaRPr lang="en-US" sz="2800" dirty="0"/>
          </a:p>
          <a:p>
            <a:r>
              <a:rPr lang="en-US" sz="2800" dirty="0" smtClean="0"/>
              <a:t>Overwhelming </a:t>
            </a:r>
            <a:r>
              <a:rPr lang="en-US" sz="2800" dirty="0"/>
              <a:t>support for new construction</a:t>
            </a:r>
          </a:p>
          <a:p>
            <a:r>
              <a:rPr lang="en-US" sz="2800" dirty="0" smtClean="0"/>
              <a:t>Intensity </a:t>
            </a:r>
            <a:r>
              <a:rPr lang="en-US" sz="2800" dirty="0"/>
              <a:t>of support higher than intensity of opposition</a:t>
            </a:r>
          </a:p>
          <a:p>
            <a:r>
              <a:rPr lang="en-US" sz="2800" dirty="0" smtClean="0"/>
              <a:t>Vote </a:t>
            </a:r>
            <a:r>
              <a:rPr lang="en-US" sz="2800" dirty="0"/>
              <a:t>keys are impact on students, tax bill, condition of building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2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Survey Demographics 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Gender: 48% Male; 52% Female</a:t>
            </a:r>
          </a:p>
          <a:p>
            <a:r>
              <a:rPr lang="en-US" sz="2800" dirty="0" smtClean="0"/>
              <a:t>Party Registration: 33% Democrat; 11% Republican; 55% Independent/Unenrolled </a:t>
            </a:r>
          </a:p>
          <a:p>
            <a:r>
              <a:rPr lang="en-US" sz="2800" dirty="0" smtClean="0"/>
              <a:t>15% of respondents had students, graduates, or close family friends who attended Minuteman High School</a:t>
            </a:r>
          </a:p>
          <a:p>
            <a:r>
              <a:rPr lang="en-US" sz="2800" dirty="0" smtClean="0"/>
              <a:t>53% of respondents know someone who has attended Minuteman High School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5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Cities and Towns in Minuteman District 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400" cap="small" dirty="0" smtClean="0"/>
              <a:t>Acton (Area 1)</a:t>
            </a:r>
          </a:p>
          <a:p>
            <a:r>
              <a:rPr lang="en-US" sz="2400" cap="small" dirty="0" smtClean="0"/>
              <a:t>Arlington (Area 3)</a:t>
            </a:r>
          </a:p>
          <a:p>
            <a:r>
              <a:rPr lang="en-US" sz="2400" cap="small" dirty="0" smtClean="0"/>
              <a:t>Belmont (Area 3)</a:t>
            </a:r>
          </a:p>
          <a:p>
            <a:r>
              <a:rPr lang="en-US" sz="2400" cap="small" dirty="0" smtClean="0"/>
              <a:t>Bolton (Area 1)</a:t>
            </a:r>
          </a:p>
          <a:p>
            <a:r>
              <a:rPr lang="en-US" sz="2400" cap="small" dirty="0" smtClean="0"/>
              <a:t>Boxborough (Area 1)</a:t>
            </a:r>
          </a:p>
          <a:p>
            <a:r>
              <a:rPr lang="en-US" sz="2400" cap="small" dirty="0" smtClean="0"/>
              <a:t>Carlisle (Area 1)</a:t>
            </a:r>
          </a:p>
          <a:p>
            <a:r>
              <a:rPr lang="en-US" sz="2400" cap="small" dirty="0" smtClean="0"/>
              <a:t>Concord (Area 1)</a:t>
            </a:r>
          </a:p>
          <a:p>
            <a:r>
              <a:rPr lang="en-US" sz="2400" cap="small" dirty="0" smtClean="0"/>
              <a:t>Dover (Area 1)</a:t>
            </a:r>
          </a:p>
          <a:p>
            <a:r>
              <a:rPr lang="en-US" sz="2400" cap="small" dirty="0" smtClean="0"/>
              <a:t>Lancaster (Area 1)</a:t>
            </a:r>
          </a:p>
          <a:p>
            <a:r>
              <a:rPr lang="en-US" sz="2400" cap="small" dirty="0" smtClean="0"/>
              <a:t>Lexington (Area 2)</a:t>
            </a:r>
          </a:p>
          <a:p>
            <a:r>
              <a:rPr lang="en-US" sz="2400" cap="small" dirty="0" smtClean="0"/>
              <a:t>Lincoln (Area 2)</a:t>
            </a:r>
          </a:p>
          <a:p>
            <a:r>
              <a:rPr lang="en-US" sz="2400" cap="small" dirty="0" smtClean="0"/>
              <a:t>Needham (Area 2)</a:t>
            </a:r>
          </a:p>
          <a:p>
            <a:r>
              <a:rPr lang="en-US" sz="2400" cap="small" dirty="0" smtClean="0"/>
              <a:t>Stow (Area 1)</a:t>
            </a:r>
          </a:p>
          <a:p>
            <a:r>
              <a:rPr lang="en-US" sz="2400" cap="small" dirty="0" smtClean="0"/>
              <a:t>Sudbury (Area 2)</a:t>
            </a:r>
          </a:p>
          <a:p>
            <a:r>
              <a:rPr lang="en-US" sz="2400" cap="small" dirty="0" smtClean="0"/>
              <a:t>Wayland (Area 2)</a:t>
            </a:r>
          </a:p>
          <a:p>
            <a:r>
              <a:rPr lang="en-US" sz="2400" cap="small" dirty="0" smtClean="0"/>
              <a:t>Weston (Area 2)</a:t>
            </a:r>
            <a:endParaRPr lang="en-US" sz="2400" cap="smal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1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Minuteman HS: Positive Attitudes </a:t>
            </a:r>
            <a:endParaRPr lang="en-US" cap="small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37291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6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err="1" smtClean="0"/>
              <a:t>Voc</a:t>
            </a:r>
            <a:r>
              <a:rPr lang="en-US" cap="small" dirty="0" smtClean="0"/>
              <a:t>-Tech High Schools: Academic Programs &amp; Safety Standards </a:t>
            </a:r>
            <a:endParaRPr lang="en-US" cap="small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71830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2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A New Minuteman High School: Awareness &amp; Shared Costs </a:t>
            </a:r>
            <a:endParaRPr lang="en-US" cap="small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91206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2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small" dirty="0" smtClean="0"/>
              <a:t>Minuteman HS Accreditation </a:t>
            </a:r>
            <a:endParaRPr lang="en-US" sz="3600" cap="small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234083"/>
              </p:ext>
            </p:extLst>
          </p:nvPr>
        </p:nvGraphicFramePr>
        <p:xfrm>
          <a:off x="4760913" y="514350"/>
          <a:ext cx="4513262" cy="552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Are you aware that Minuteman High School is currently accredited by the New England Association of Schools and Colleges?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YES – 49%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NO – 49% 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0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small" dirty="0" smtClean="0"/>
              <a:t>Building a New High School</a:t>
            </a:r>
            <a:endParaRPr lang="en-US" sz="3600" cap="small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33736"/>
              </p:ext>
            </p:extLst>
          </p:nvPr>
        </p:nvGraphicFramePr>
        <p:xfrm>
          <a:off x="4760913" y="514350"/>
          <a:ext cx="4513262" cy="552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Some people say that the decision to build a new high school should be made by the individual town meetings in each of the 16 member towns. </a:t>
            </a:r>
          </a:p>
          <a:p>
            <a:r>
              <a:rPr lang="en-US" sz="1800" dirty="0" smtClean="0"/>
              <a:t>Others say that the decision to build a new school should be made by voters during a district-wide election held on the same day. </a:t>
            </a:r>
          </a:p>
          <a:p>
            <a:r>
              <a:rPr lang="en-US" sz="1800" dirty="0" smtClean="0"/>
              <a:t>Which of these options do you prefer? 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ΔΑΠΑ Research Inc. --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8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</TotalTime>
  <Words>717</Words>
  <Application>Microsoft Macintosh PowerPoint</Application>
  <PresentationFormat>Custom</PresentationFormat>
  <Paragraphs>112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Facet</vt:lpstr>
      <vt:lpstr>Minuteman Regional High School Issues </vt:lpstr>
      <vt:lpstr>Survey Methodology</vt:lpstr>
      <vt:lpstr>Survey Demographics </vt:lpstr>
      <vt:lpstr>Cities and Towns in Minuteman District </vt:lpstr>
      <vt:lpstr>Minuteman HS: Positive Attitudes </vt:lpstr>
      <vt:lpstr>Voc-Tech High Schools: Academic Programs &amp; Safety Standards </vt:lpstr>
      <vt:lpstr>A New Minuteman High School: Awareness &amp; Shared Costs </vt:lpstr>
      <vt:lpstr>Minuteman HS Accreditation </vt:lpstr>
      <vt:lpstr>Building a New High School</vt:lpstr>
      <vt:lpstr>If you had to vote, would you support or oppose the construction of a new Minuteman HS if the state pays at least 40% of the eligible costs? </vt:lpstr>
      <vt:lpstr>Levels of Support and Opposition for a New Minuteman HS</vt:lpstr>
      <vt:lpstr>Thinking about your vote, which of the following is most important to you?</vt:lpstr>
      <vt:lpstr>What is your greatest concern about plans to build a new high school? </vt:lpstr>
      <vt:lpstr>Widespread Support for New HS</vt:lpstr>
      <vt:lpstr>Widespread Support: By Gender </vt:lpstr>
      <vt:lpstr>Widespread Support: By Age</vt:lpstr>
      <vt:lpstr>Widespread Support: By Income Level </vt:lpstr>
      <vt:lpstr>Widespread Support: By Area</vt:lpstr>
      <vt:lpstr>Widespread Support: By Political Party Affiliation </vt:lpstr>
      <vt:lpstr>Support Levels Among Minuteman Families </vt:lpstr>
      <vt:lpstr>Support Levels Among Modes of Decision-Making </vt:lpstr>
      <vt:lpstr>Support Levels Among Most Important Factors </vt:lpstr>
      <vt:lpstr>Support Levels Among Greatest Concerns </vt:lpstr>
      <vt:lpstr>Conclusions </vt:lpstr>
    </vt:vector>
  </TitlesOfParts>
  <Company>Suffolk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Minuteman Regional High School Survey</dc:title>
  <dc:creator>Merideth Power-Ayer</dc:creator>
  <cp:lastModifiedBy>David Paleologos</cp:lastModifiedBy>
  <cp:revision>50</cp:revision>
  <dcterms:created xsi:type="dcterms:W3CDTF">2015-08-31T12:44:56Z</dcterms:created>
  <dcterms:modified xsi:type="dcterms:W3CDTF">2015-09-08T14:06:21Z</dcterms:modified>
</cp:coreProperties>
</file>